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62" r:id="rId4"/>
    <p:sldId id="263" r:id="rId5"/>
    <p:sldId id="258" r:id="rId6"/>
    <p:sldId id="273" r:id="rId7"/>
    <p:sldId id="289" r:id="rId8"/>
    <p:sldId id="290" r:id="rId9"/>
    <p:sldId id="261" r:id="rId10"/>
    <p:sldId id="259" r:id="rId11"/>
    <p:sldId id="274" r:id="rId12"/>
    <p:sldId id="264" r:id="rId13"/>
    <p:sldId id="295" r:id="rId14"/>
    <p:sldId id="260" r:id="rId15"/>
    <p:sldId id="265" r:id="rId16"/>
    <p:sldId id="266" r:id="rId17"/>
    <p:sldId id="269" r:id="rId18"/>
    <p:sldId id="267" r:id="rId19"/>
    <p:sldId id="268" r:id="rId20"/>
    <p:sldId id="288" r:id="rId21"/>
    <p:sldId id="275" r:id="rId22"/>
    <p:sldId id="307" r:id="rId23"/>
    <p:sldId id="279" r:id="rId24"/>
    <p:sldId id="278" r:id="rId25"/>
    <p:sldId id="286" r:id="rId26"/>
    <p:sldId id="277" r:id="rId27"/>
    <p:sldId id="287" r:id="rId28"/>
    <p:sldId id="284" r:id="rId29"/>
    <p:sldId id="296" r:id="rId30"/>
    <p:sldId id="302" r:id="rId31"/>
    <p:sldId id="280" r:id="rId32"/>
    <p:sldId id="301" r:id="rId33"/>
    <p:sldId id="304" r:id="rId34"/>
    <p:sldId id="305" r:id="rId35"/>
    <p:sldId id="306" r:id="rId36"/>
    <p:sldId id="281" r:id="rId37"/>
    <p:sldId id="285" r:id="rId38"/>
    <p:sldId id="297" r:id="rId39"/>
    <p:sldId id="298" r:id="rId40"/>
    <p:sldId id="299" r:id="rId41"/>
    <p:sldId id="291" r:id="rId42"/>
    <p:sldId id="292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8" autoAdjust="0"/>
  </p:normalViewPr>
  <p:slideViewPr>
    <p:cSldViewPr>
      <p:cViewPr>
        <p:scale>
          <a:sx n="100" d="100"/>
          <a:sy n="100" d="100"/>
        </p:scale>
        <p:origin x="-210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23F33F-DD8A-4C92-B629-E912A43A33D0}" type="datetimeFigureOut">
              <a:rPr lang="en-GB" smtClean="0"/>
              <a:t>08/02/2016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4B6A2-FD44-4582-BB73-CC50368F64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770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Must also consider other types of variation</a:t>
            </a:r>
            <a:r>
              <a:rPr lang="en-GB" baseline="0" dirty="0" smtClean="0"/>
              <a:t>: epigenetics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4B6A2-FD44-4582-BB73-CC50368F643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325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143D-1B03-44EE-9EC8-9E261B1F499E}" type="datetimeFigureOut">
              <a:rPr lang="en-GB" smtClean="0"/>
              <a:t>08/02/2016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191BF-A796-4FF0-9AC3-A3E8D1EE1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583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143D-1B03-44EE-9EC8-9E261B1F499E}" type="datetimeFigureOut">
              <a:rPr lang="en-GB" smtClean="0"/>
              <a:t>08/02/2016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191BF-A796-4FF0-9AC3-A3E8D1EE1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298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143D-1B03-44EE-9EC8-9E261B1F499E}" type="datetimeFigureOut">
              <a:rPr lang="en-GB" smtClean="0"/>
              <a:t>08/02/2016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191BF-A796-4FF0-9AC3-A3E8D1EE1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310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143D-1B03-44EE-9EC8-9E261B1F499E}" type="datetimeFigureOut">
              <a:rPr lang="en-GB" smtClean="0"/>
              <a:t>08/02/2016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191BF-A796-4FF0-9AC3-A3E8D1EE1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646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143D-1B03-44EE-9EC8-9E261B1F499E}" type="datetimeFigureOut">
              <a:rPr lang="en-GB" smtClean="0"/>
              <a:t>08/02/2016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191BF-A796-4FF0-9AC3-A3E8D1EE1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736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143D-1B03-44EE-9EC8-9E261B1F499E}" type="datetimeFigureOut">
              <a:rPr lang="en-GB" smtClean="0"/>
              <a:t>08/02/2016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191BF-A796-4FF0-9AC3-A3E8D1EE1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677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143D-1B03-44EE-9EC8-9E261B1F499E}" type="datetimeFigureOut">
              <a:rPr lang="en-GB" smtClean="0"/>
              <a:t>08/02/2016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191BF-A796-4FF0-9AC3-A3E8D1EE1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770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143D-1B03-44EE-9EC8-9E261B1F499E}" type="datetimeFigureOut">
              <a:rPr lang="en-GB" smtClean="0"/>
              <a:t>08/02/2016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191BF-A796-4FF0-9AC3-A3E8D1EE1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900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143D-1B03-44EE-9EC8-9E261B1F499E}" type="datetimeFigureOut">
              <a:rPr lang="en-GB" smtClean="0"/>
              <a:t>08/02/2016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191BF-A796-4FF0-9AC3-A3E8D1EE1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612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143D-1B03-44EE-9EC8-9E261B1F499E}" type="datetimeFigureOut">
              <a:rPr lang="en-GB" smtClean="0"/>
              <a:t>08/02/2016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191BF-A796-4FF0-9AC3-A3E8D1EE1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981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143D-1B03-44EE-9EC8-9E261B1F499E}" type="datetimeFigureOut">
              <a:rPr lang="en-GB" smtClean="0"/>
              <a:t>08/02/2016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191BF-A796-4FF0-9AC3-A3E8D1EE1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781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C143D-1B03-44EE-9EC8-9E261B1F499E}" type="datetimeFigureOut">
              <a:rPr lang="en-GB" smtClean="0"/>
              <a:t>08/02/2016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191BF-A796-4FF0-9AC3-A3E8D1EE1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28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4745"/>
            <a:ext cx="7772400" cy="2475706"/>
          </a:xfrm>
        </p:spPr>
        <p:txBody>
          <a:bodyPr>
            <a:normAutofit/>
          </a:bodyPr>
          <a:lstStyle/>
          <a:p>
            <a:r>
              <a:rPr lang="en-GB" dirty="0"/>
              <a:t>Best-practice guidelines for reporting </a:t>
            </a:r>
            <a:r>
              <a:rPr lang="en-GB" dirty="0" smtClean="0"/>
              <a:t>diagnostic </a:t>
            </a:r>
            <a:r>
              <a:rPr lang="en-GB" dirty="0"/>
              <a:t>NGS </a:t>
            </a:r>
            <a:r>
              <a:rPr lang="en-GB" dirty="0" smtClean="0"/>
              <a:t>variants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Fran Smith</a:t>
            </a:r>
          </a:p>
          <a:p>
            <a:r>
              <a:rPr lang="en-GB" dirty="0" smtClean="0"/>
              <a:t>Clinical Scientist</a:t>
            </a:r>
          </a:p>
          <a:p>
            <a:r>
              <a:rPr lang="en-GB" dirty="0" smtClean="0"/>
              <a:t>Molecular Pathology, King’s College Hospital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74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Terms used to describe sequence variants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Pathogenic</a:t>
            </a:r>
            <a:r>
              <a:rPr lang="en-GB" dirty="0" smtClean="0"/>
              <a:t> - </a:t>
            </a:r>
            <a:r>
              <a:rPr lang="en-GB" sz="2400" dirty="0" smtClean="0"/>
              <a:t>contributes mechanistically </a:t>
            </a:r>
            <a:r>
              <a:rPr lang="en-GB" sz="2400" dirty="0"/>
              <a:t>to disease, but is </a:t>
            </a:r>
            <a:r>
              <a:rPr lang="en-GB" sz="2400" dirty="0" smtClean="0"/>
              <a:t>not necessarily </a:t>
            </a:r>
            <a:r>
              <a:rPr lang="en-GB" sz="2400" dirty="0"/>
              <a:t>fully </a:t>
            </a:r>
            <a:r>
              <a:rPr lang="en-GB" sz="2400" dirty="0" smtClean="0"/>
              <a:t>penetrant</a:t>
            </a:r>
          </a:p>
          <a:p>
            <a:r>
              <a:rPr lang="en-GB" b="1" dirty="0" smtClean="0"/>
              <a:t>Damaging</a:t>
            </a:r>
            <a:r>
              <a:rPr lang="en-GB" dirty="0" smtClean="0"/>
              <a:t> - </a:t>
            </a:r>
            <a:r>
              <a:rPr lang="en-GB" sz="2400" dirty="0"/>
              <a:t>alters the normal levels or biochemical function of </a:t>
            </a:r>
            <a:r>
              <a:rPr lang="en-GB" sz="2400" dirty="0" smtClean="0"/>
              <a:t>a gene </a:t>
            </a:r>
            <a:r>
              <a:rPr lang="en-GB" sz="2400" dirty="0"/>
              <a:t>or </a:t>
            </a:r>
            <a:r>
              <a:rPr lang="en-GB" sz="2400" dirty="0" smtClean="0"/>
              <a:t>gene product – not necessarily causative</a:t>
            </a:r>
          </a:p>
          <a:p>
            <a:r>
              <a:rPr lang="en-GB" b="1" dirty="0" smtClean="0"/>
              <a:t>Deleterious </a:t>
            </a:r>
            <a:r>
              <a:rPr lang="en-GB" sz="2800" dirty="0" smtClean="0"/>
              <a:t>- </a:t>
            </a:r>
            <a:r>
              <a:rPr lang="en-GB" sz="2400" dirty="0"/>
              <a:t>reduces the reproductive fitness of carriers, </a:t>
            </a:r>
            <a:r>
              <a:rPr lang="en-GB" sz="2400" dirty="0" smtClean="0"/>
              <a:t>targeted </a:t>
            </a:r>
            <a:r>
              <a:rPr lang="en-GB" sz="2400" dirty="0"/>
              <a:t>by purifying natural </a:t>
            </a:r>
            <a:r>
              <a:rPr lang="en-GB" sz="2400" dirty="0" smtClean="0"/>
              <a:t>selection</a:t>
            </a:r>
          </a:p>
          <a:p>
            <a:r>
              <a:rPr lang="en-GB" b="1" dirty="0" smtClean="0"/>
              <a:t>Benign</a:t>
            </a:r>
            <a:r>
              <a:rPr lang="en-GB" sz="2400" dirty="0" smtClean="0"/>
              <a:t> – not harmful in effect</a:t>
            </a:r>
          </a:p>
        </p:txBody>
      </p:sp>
    </p:spTree>
    <p:extLst>
      <p:ext uri="{BB962C8B-B14F-4D97-AF65-F5344CB8AC3E}">
        <p14:creationId xmlns:p14="http://schemas.microsoft.com/office/powerpoint/2010/main" val="328581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Key considerations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What is the expected inheritance pattern?</a:t>
            </a:r>
          </a:p>
          <a:p>
            <a:pPr lvl="1"/>
            <a:r>
              <a:rPr lang="en-GB" sz="1800" dirty="0" smtClean="0"/>
              <a:t>Autosomal dominant</a:t>
            </a:r>
          </a:p>
          <a:p>
            <a:pPr lvl="1"/>
            <a:r>
              <a:rPr lang="en-GB" sz="1800" dirty="0" smtClean="0"/>
              <a:t>Autosomal recessive</a:t>
            </a:r>
          </a:p>
          <a:p>
            <a:pPr lvl="1"/>
            <a:r>
              <a:rPr lang="en-GB" sz="1800" dirty="0" smtClean="0"/>
              <a:t>X-linked</a:t>
            </a:r>
          </a:p>
          <a:p>
            <a:pPr lvl="1"/>
            <a:r>
              <a:rPr lang="en-GB" sz="1800" dirty="0" smtClean="0"/>
              <a:t>De novo</a:t>
            </a:r>
          </a:p>
          <a:p>
            <a:r>
              <a:rPr lang="en-GB" dirty="0" smtClean="0"/>
              <a:t>What is the mechanism of pathogenicity?</a:t>
            </a:r>
          </a:p>
          <a:p>
            <a:pPr lvl="1"/>
            <a:r>
              <a:rPr lang="en-GB" sz="2000" dirty="0" smtClean="0"/>
              <a:t>Loss of function</a:t>
            </a:r>
          </a:p>
          <a:p>
            <a:pPr lvl="1"/>
            <a:r>
              <a:rPr lang="en-GB" sz="2000" dirty="0" smtClean="0"/>
              <a:t>Gain of function</a:t>
            </a:r>
          </a:p>
          <a:p>
            <a:pPr lvl="1"/>
            <a:r>
              <a:rPr lang="en-GB" sz="2000" dirty="0" err="1" smtClean="0"/>
              <a:t>Haploinsufficiency</a:t>
            </a:r>
            <a:endParaRPr lang="en-GB" sz="2000" dirty="0" smtClean="0"/>
          </a:p>
          <a:p>
            <a:r>
              <a:rPr lang="en-GB" dirty="0" smtClean="0"/>
              <a:t>What is the frequency of the disease?</a:t>
            </a:r>
          </a:p>
          <a:p>
            <a:pPr lvl="1"/>
            <a:r>
              <a:rPr lang="en-GB" sz="2000" dirty="0" smtClean="0"/>
              <a:t>Can you rule out common variants (&gt;1%)?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8669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766"/>
            <a:ext cx="8229600" cy="1143000"/>
          </a:xfrm>
        </p:spPr>
        <p:txBody>
          <a:bodyPr/>
          <a:lstStyle/>
          <a:p>
            <a:r>
              <a:rPr lang="en-GB" dirty="0" smtClean="0"/>
              <a:t>Evidence base for 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525963"/>
          </a:xfrm>
        </p:spPr>
        <p:txBody>
          <a:bodyPr>
            <a:normAutofit/>
          </a:bodyPr>
          <a:lstStyle/>
          <a:p>
            <a:r>
              <a:rPr lang="en-GB" sz="2400" dirty="0" smtClean="0"/>
              <a:t>ACMG (American College of Medical Genetics) have very useful descriptive classification system: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670438"/>
              </p:ext>
            </p:extLst>
          </p:nvPr>
        </p:nvGraphicFramePr>
        <p:xfrm>
          <a:off x="107504" y="1844824"/>
          <a:ext cx="4190706" cy="46645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40160"/>
                <a:gridCol w="1310386"/>
                <a:gridCol w="1440160"/>
              </a:tblGrid>
              <a:tr h="521259">
                <a:tc gridSpan="2">
                  <a:txBody>
                    <a:bodyPr/>
                    <a:lstStyle/>
                    <a:p>
                      <a:r>
                        <a:rPr lang="en-GB" dirty="0" smtClean="0"/>
                        <a:t>Pathogenic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Example</a:t>
                      </a:r>
                      <a:endParaRPr lang="en-GB" dirty="0"/>
                    </a:p>
                  </a:txBody>
                  <a:tcPr/>
                </a:tc>
              </a:tr>
              <a:tr h="1303149">
                <a:tc>
                  <a:txBody>
                    <a:bodyPr/>
                    <a:lstStyle/>
                    <a:p>
                      <a:r>
                        <a:rPr lang="en-GB" dirty="0" smtClean="0"/>
                        <a:t>PVS1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Very Strong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Nonsense variant</a:t>
                      </a:r>
                      <a:endParaRPr lang="en-GB" dirty="0"/>
                    </a:p>
                  </a:txBody>
                  <a:tcPr/>
                </a:tc>
              </a:tr>
              <a:tr h="1559968">
                <a:tc>
                  <a:txBody>
                    <a:bodyPr/>
                    <a:lstStyle/>
                    <a:p>
                      <a:r>
                        <a:rPr lang="en-GB" dirty="0" smtClean="0"/>
                        <a:t>PS1-6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aseline="0" dirty="0" smtClean="0"/>
                        <a:t>Strong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Well established functional</a:t>
                      </a:r>
                      <a:r>
                        <a:rPr lang="en-GB" baseline="0" dirty="0" smtClean="0"/>
                        <a:t> assay</a:t>
                      </a:r>
                      <a:endParaRPr lang="en-GB" dirty="0"/>
                    </a:p>
                  </a:txBody>
                  <a:tcPr/>
                </a:tc>
              </a:tr>
              <a:tr h="521259">
                <a:tc>
                  <a:txBody>
                    <a:bodyPr/>
                    <a:lstStyle/>
                    <a:p>
                      <a:r>
                        <a:rPr lang="en-GB" dirty="0" smtClean="0"/>
                        <a:t>PM1-6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Moderate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In mutational hotspot</a:t>
                      </a:r>
                      <a:endParaRPr lang="en-GB" dirty="0"/>
                    </a:p>
                  </a:txBody>
                  <a:tcPr/>
                </a:tc>
              </a:tr>
              <a:tr h="521259">
                <a:tc>
                  <a:txBody>
                    <a:bodyPr/>
                    <a:lstStyle/>
                    <a:p>
                      <a:r>
                        <a:rPr lang="en-GB" dirty="0" smtClean="0"/>
                        <a:t>PP1-5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Supporting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Cosegregates</a:t>
                      </a:r>
                      <a:r>
                        <a:rPr lang="en-GB" baseline="0" dirty="0" smtClean="0"/>
                        <a:t> with disease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29417"/>
              </p:ext>
            </p:extLst>
          </p:nvPr>
        </p:nvGraphicFramePr>
        <p:xfrm>
          <a:off x="4644008" y="1844824"/>
          <a:ext cx="4320480" cy="454294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40160"/>
                <a:gridCol w="1440160"/>
                <a:gridCol w="1440160"/>
              </a:tblGrid>
              <a:tr h="521259">
                <a:tc gridSpan="2">
                  <a:txBody>
                    <a:bodyPr/>
                    <a:lstStyle/>
                    <a:p>
                      <a:r>
                        <a:rPr lang="en-GB" dirty="0" smtClean="0"/>
                        <a:t>Benign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Example</a:t>
                      </a:r>
                      <a:endParaRPr lang="en-GB" dirty="0"/>
                    </a:p>
                  </a:txBody>
                  <a:tcPr/>
                </a:tc>
              </a:tr>
              <a:tr h="1303149">
                <a:tc>
                  <a:txBody>
                    <a:bodyPr/>
                    <a:lstStyle/>
                    <a:p>
                      <a:r>
                        <a:rPr lang="en-GB" dirty="0" smtClean="0"/>
                        <a:t>BA1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Stand-alone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Allele frequency &gt;5%</a:t>
                      </a:r>
                      <a:endParaRPr lang="en-GB" dirty="0"/>
                    </a:p>
                  </a:txBody>
                  <a:tcPr/>
                </a:tc>
              </a:tr>
              <a:tr h="1529815">
                <a:tc>
                  <a:txBody>
                    <a:bodyPr/>
                    <a:lstStyle/>
                    <a:p>
                      <a:r>
                        <a:rPr lang="en-GB" dirty="0" smtClean="0"/>
                        <a:t>BS1-4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aseline="0" dirty="0" smtClean="0"/>
                        <a:t>Strong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Lack</a:t>
                      </a:r>
                      <a:r>
                        <a:rPr lang="en-GB" baseline="0" dirty="0" smtClean="0"/>
                        <a:t> of effect on functional assay</a:t>
                      </a:r>
                      <a:endParaRPr lang="en-GB" dirty="0"/>
                    </a:p>
                  </a:txBody>
                  <a:tcPr/>
                </a:tc>
              </a:tr>
              <a:tr h="521259">
                <a:tc>
                  <a:txBody>
                    <a:bodyPr/>
                    <a:lstStyle/>
                    <a:p>
                      <a:r>
                        <a:rPr lang="en-GB" dirty="0" smtClean="0"/>
                        <a:t>BP1-7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Supporting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Observed </a:t>
                      </a:r>
                      <a:r>
                        <a:rPr lang="en-GB" i="0" dirty="0" smtClean="0"/>
                        <a:t>in</a:t>
                      </a:r>
                      <a:r>
                        <a:rPr lang="en-GB" i="0" baseline="0" dirty="0" smtClean="0"/>
                        <a:t> </a:t>
                      </a:r>
                      <a:r>
                        <a:rPr lang="en-GB" i="1" baseline="0" dirty="0" smtClean="0"/>
                        <a:t>trans </a:t>
                      </a:r>
                      <a:r>
                        <a:rPr lang="en-GB" i="0" baseline="0" dirty="0" smtClean="0"/>
                        <a:t>with pathogenic variant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10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2" t="12979" r="17641" b="17793"/>
          <a:stretch/>
        </p:blipFill>
        <p:spPr bwMode="auto">
          <a:xfrm>
            <a:off x="755576" y="83049"/>
            <a:ext cx="7611104" cy="675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15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effect does the variant have?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Is it in a region known to be functional?</a:t>
            </a:r>
          </a:p>
          <a:p>
            <a:pPr lvl="1"/>
            <a:r>
              <a:rPr lang="en-GB" dirty="0" smtClean="0"/>
              <a:t>Protein coding regions</a:t>
            </a:r>
          </a:p>
          <a:p>
            <a:pPr lvl="1"/>
            <a:r>
              <a:rPr lang="en-GB" dirty="0" smtClean="0"/>
              <a:t>Flanking splice site</a:t>
            </a:r>
          </a:p>
          <a:p>
            <a:pPr lvl="1"/>
            <a:r>
              <a:rPr lang="en-GB" dirty="0" smtClean="0"/>
              <a:t>Promoter</a:t>
            </a:r>
          </a:p>
          <a:p>
            <a:r>
              <a:rPr lang="en-GB" dirty="0" smtClean="0"/>
              <a:t>However we know from ENCODE that there are many more regions of the genome that are functiona</a:t>
            </a:r>
            <a:r>
              <a:rPr lang="en-GB" dirty="0"/>
              <a:t>l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475656" y="5488185"/>
            <a:ext cx="6120680" cy="93610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In a known functional region = more likely to be pathogenic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02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Types of variant that will severely affect the protein …</a:t>
            </a:r>
            <a:r>
              <a:rPr lang="en-GB" sz="2700" i="1" dirty="0" smtClean="0"/>
              <a:t>there are always exceptions</a:t>
            </a:r>
            <a:endParaRPr lang="en-GB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Nonsense</a:t>
            </a:r>
          </a:p>
          <a:p>
            <a:pPr lvl="1"/>
            <a:r>
              <a:rPr lang="en-GB" dirty="0" smtClean="0"/>
              <a:t>Premature stop codons – nonsense mediated decay (NMD)</a:t>
            </a:r>
          </a:p>
          <a:p>
            <a:r>
              <a:rPr lang="en-GB" dirty="0" smtClean="0"/>
              <a:t>Frameshift </a:t>
            </a:r>
          </a:p>
          <a:p>
            <a:pPr lvl="1"/>
            <a:r>
              <a:rPr lang="en-GB" dirty="0" smtClean="0"/>
              <a:t>Translated protein scrambled – often results in NMD</a:t>
            </a:r>
          </a:p>
          <a:p>
            <a:r>
              <a:rPr lang="en-GB" dirty="0" smtClean="0"/>
              <a:t>Canonical splice site</a:t>
            </a:r>
          </a:p>
          <a:p>
            <a:pPr lvl="1"/>
            <a:r>
              <a:rPr lang="en-GB" dirty="0" smtClean="0"/>
              <a:t>Causes exon skipping and loss of functional domains or frameshift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799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301" y="0"/>
            <a:ext cx="8229600" cy="885256"/>
          </a:xfrm>
        </p:spPr>
        <p:txBody>
          <a:bodyPr/>
          <a:lstStyle/>
          <a:p>
            <a:r>
              <a:rPr lang="en-GB" dirty="0" smtClean="0"/>
              <a:t>Nonsense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092286" y="1442295"/>
            <a:ext cx="1175458" cy="1512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000" dirty="0" smtClean="0"/>
              <a:t>ATG</a:t>
            </a:r>
          </a:p>
          <a:p>
            <a:pPr algn="ctr"/>
            <a:r>
              <a:rPr lang="en-GB" sz="4000" dirty="0" smtClean="0"/>
              <a:t>Met</a:t>
            </a:r>
            <a:endParaRPr lang="en-GB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21966" y="1442295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DNA sequence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-36512" y="223515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Protein sequence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2420144" y="1442294"/>
            <a:ext cx="1175458" cy="15129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000" dirty="0" smtClean="0"/>
              <a:t>GGA</a:t>
            </a:r>
          </a:p>
          <a:p>
            <a:pPr algn="ctr"/>
            <a:r>
              <a:rPr lang="en-GB" sz="4400" dirty="0" err="1" smtClean="0"/>
              <a:t>Gly</a:t>
            </a:r>
            <a:endParaRPr lang="en-GB" sz="4400" dirty="0"/>
          </a:p>
        </p:txBody>
      </p:sp>
      <p:sp>
        <p:nvSpPr>
          <p:cNvPr id="12" name="Rectangle 11"/>
          <p:cNvSpPr/>
          <p:nvPr/>
        </p:nvSpPr>
        <p:spPr>
          <a:xfrm>
            <a:off x="3748002" y="1442295"/>
            <a:ext cx="1175458" cy="151293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000" dirty="0" smtClean="0">
                <a:solidFill>
                  <a:srgbClr val="FFFF00"/>
                </a:solidFill>
              </a:rPr>
              <a:t>A</a:t>
            </a:r>
            <a:r>
              <a:rPr lang="en-GB" sz="4000" dirty="0" smtClean="0"/>
              <a:t>GA</a:t>
            </a:r>
          </a:p>
          <a:p>
            <a:pPr algn="ctr"/>
            <a:r>
              <a:rPr lang="en-GB" sz="4000" dirty="0" err="1" smtClean="0"/>
              <a:t>Arg</a:t>
            </a:r>
            <a:endParaRPr lang="en-GB" sz="4000" dirty="0"/>
          </a:p>
        </p:txBody>
      </p:sp>
      <p:sp>
        <p:nvSpPr>
          <p:cNvPr id="13" name="Rectangle 12"/>
          <p:cNvSpPr/>
          <p:nvPr/>
        </p:nvSpPr>
        <p:spPr>
          <a:xfrm>
            <a:off x="5075860" y="1451314"/>
            <a:ext cx="1175458" cy="151293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000" dirty="0" smtClean="0"/>
              <a:t>CCG</a:t>
            </a:r>
            <a:endParaRPr lang="en-GB" sz="4000" dirty="0"/>
          </a:p>
          <a:p>
            <a:pPr algn="ctr"/>
            <a:r>
              <a:rPr lang="en-GB" sz="4000" dirty="0" smtClean="0"/>
              <a:t>Pro</a:t>
            </a:r>
            <a:endParaRPr lang="en-GB" sz="4000" dirty="0"/>
          </a:p>
        </p:txBody>
      </p:sp>
      <p:sp>
        <p:nvSpPr>
          <p:cNvPr id="14" name="Rectangle 13"/>
          <p:cNvSpPr/>
          <p:nvPr/>
        </p:nvSpPr>
        <p:spPr>
          <a:xfrm>
            <a:off x="6403718" y="1451314"/>
            <a:ext cx="1175458" cy="15129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000" dirty="0" smtClean="0"/>
              <a:t>TCC</a:t>
            </a:r>
          </a:p>
          <a:p>
            <a:pPr algn="ctr"/>
            <a:r>
              <a:rPr lang="en-GB" sz="4000" dirty="0" err="1" smtClean="0"/>
              <a:t>Ser</a:t>
            </a:r>
            <a:endParaRPr lang="en-GB" sz="4000" dirty="0"/>
          </a:p>
        </p:txBody>
      </p:sp>
      <p:sp>
        <p:nvSpPr>
          <p:cNvPr id="15" name="Rectangle 14"/>
          <p:cNvSpPr/>
          <p:nvPr/>
        </p:nvSpPr>
        <p:spPr>
          <a:xfrm>
            <a:off x="7710061" y="1451314"/>
            <a:ext cx="1175458" cy="15129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000" dirty="0" smtClean="0"/>
              <a:t>TGA</a:t>
            </a:r>
          </a:p>
          <a:p>
            <a:pPr algn="ctr"/>
            <a:r>
              <a:rPr lang="en-GB" sz="4000" dirty="0" smtClean="0"/>
              <a:t>*</a:t>
            </a:r>
            <a:endParaRPr lang="en-GB" sz="4000" dirty="0"/>
          </a:p>
        </p:txBody>
      </p:sp>
      <p:sp>
        <p:nvSpPr>
          <p:cNvPr id="16" name="TextBox 15"/>
          <p:cNvSpPr txBox="1"/>
          <p:nvPr/>
        </p:nvSpPr>
        <p:spPr>
          <a:xfrm>
            <a:off x="1043608" y="90872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Normal sequence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1092286" y="4283308"/>
            <a:ext cx="1175458" cy="1512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000" dirty="0" smtClean="0"/>
              <a:t>ATG</a:t>
            </a:r>
          </a:p>
          <a:p>
            <a:pPr algn="ctr"/>
            <a:r>
              <a:rPr lang="en-GB" sz="4000" dirty="0" smtClean="0"/>
              <a:t>Met</a:t>
            </a:r>
            <a:endParaRPr lang="en-GB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21966" y="4283308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DNA sequence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-36512" y="5076165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Protein sequence</a:t>
            </a:r>
            <a:endParaRPr lang="en-GB" dirty="0"/>
          </a:p>
        </p:txBody>
      </p:sp>
      <p:sp>
        <p:nvSpPr>
          <p:cNvPr id="20" name="Rectangle 19"/>
          <p:cNvSpPr/>
          <p:nvPr/>
        </p:nvSpPr>
        <p:spPr>
          <a:xfrm>
            <a:off x="2420144" y="4283307"/>
            <a:ext cx="1175458" cy="15129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000" dirty="0" smtClean="0"/>
              <a:t>GGA</a:t>
            </a:r>
          </a:p>
          <a:p>
            <a:pPr algn="ctr"/>
            <a:r>
              <a:rPr lang="en-GB" sz="4400" dirty="0" err="1" smtClean="0"/>
              <a:t>Gly</a:t>
            </a:r>
            <a:endParaRPr lang="en-GB" sz="4400" dirty="0"/>
          </a:p>
        </p:txBody>
      </p:sp>
      <p:sp>
        <p:nvSpPr>
          <p:cNvPr id="21" name="Rectangle 20"/>
          <p:cNvSpPr/>
          <p:nvPr/>
        </p:nvSpPr>
        <p:spPr>
          <a:xfrm>
            <a:off x="3748002" y="4283308"/>
            <a:ext cx="1175458" cy="15129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000" dirty="0" smtClean="0">
                <a:solidFill>
                  <a:srgbClr val="FFFF00"/>
                </a:solidFill>
              </a:rPr>
              <a:t>T</a:t>
            </a:r>
            <a:r>
              <a:rPr lang="en-GB" sz="4000" dirty="0" smtClean="0"/>
              <a:t>GA</a:t>
            </a:r>
          </a:p>
          <a:p>
            <a:pPr algn="ctr"/>
            <a:r>
              <a:rPr lang="en-GB" sz="4000" dirty="0" smtClean="0"/>
              <a:t>*</a:t>
            </a:r>
            <a:endParaRPr lang="en-GB" sz="4000" dirty="0"/>
          </a:p>
        </p:txBody>
      </p:sp>
      <p:sp>
        <p:nvSpPr>
          <p:cNvPr id="25" name="TextBox 24"/>
          <p:cNvSpPr txBox="1"/>
          <p:nvPr/>
        </p:nvSpPr>
        <p:spPr>
          <a:xfrm>
            <a:off x="1043608" y="3749733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Mutated sequence 	</a:t>
            </a:r>
            <a:r>
              <a:rPr lang="en-GB" dirty="0"/>
              <a:t> </a:t>
            </a:r>
            <a:r>
              <a:rPr lang="en-GB" dirty="0" smtClean="0"/>
              <a:t>                 c.7A&gt;T</a:t>
            </a:r>
            <a:endParaRPr lang="en-GB" dirty="0"/>
          </a:p>
        </p:txBody>
      </p:sp>
      <p:sp>
        <p:nvSpPr>
          <p:cNvPr id="22" name="Rounded Rectangle 21"/>
          <p:cNvSpPr/>
          <p:nvPr/>
        </p:nvSpPr>
        <p:spPr>
          <a:xfrm>
            <a:off x="5508104" y="4571723"/>
            <a:ext cx="3406734" cy="93610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Loss of part of functional part of protein = likely to be pathogenic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127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Exception to the rule…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A truncating variant in the last exon</a:t>
            </a:r>
          </a:p>
          <a:p>
            <a:r>
              <a:rPr lang="en-GB" dirty="0" smtClean="0"/>
              <a:t>BRCA2: </a:t>
            </a:r>
            <a:r>
              <a:rPr lang="en-GB" dirty="0"/>
              <a:t>c.9976A &gt; T (</a:t>
            </a:r>
            <a:r>
              <a:rPr lang="en-GB" dirty="0" smtClean="0"/>
              <a:t>p.Lys3326*)</a:t>
            </a:r>
            <a:endParaRPr lang="en-GB" dirty="0"/>
          </a:p>
          <a:p>
            <a:r>
              <a:rPr lang="en-GB" dirty="0" smtClean="0"/>
              <a:t>Protein is still functional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Common in European population</a:t>
            </a:r>
          </a:p>
          <a:p>
            <a:r>
              <a:rPr lang="en-GB" dirty="0" smtClean="0"/>
              <a:t>Was mistakenly assigned as a pathogenic variant</a:t>
            </a:r>
          </a:p>
          <a:p>
            <a:r>
              <a:rPr lang="en-GB" dirty="0" smtClean="0"/>
              <a:t>Always be aware of the context of your mutation within the gene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603" y="2871217"/>
            <a:ext cx="5230055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336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Frameshift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092286" y="1883362"/>
            <a:ext cx="1175458" cy="1512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000" dirty="0" smtClean="0"/>
              <a:t>ATG</a:t>
            </a:r>
          </a:p>
          <a:p>
            <a:pPr algn="ctr"/>
            <a:r>
              <a:rPr lang="en-GB" sz="4000" dirty="0" smtClean="0"/>
              <a:t>Met</a:t>
            </a:r>
            <a:endParaRPr lang="en-GB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21966" y="188336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DNA sequence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-36512" y="2676219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Protein sequence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420144" y="1883361"/>
            <a:ext cx="1175458" cy="15129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000" dirty="0" smtClean="0"/>
              <a:t>GGA</a:t>
            </a:r>
          </a:p>
          <a:p>
            <a:pPr algn="ctr"/>
            <a:r>
              <a:rPr lang="en-GB" sz="4400" dirty="0" err="1" smtClean="0"/>
              <a:t>Gly</a:t>
            </a:r>
            <a:endParaRPr lang="en-GB" sz="4400" dirty="0"/>
          </a:p>
        </p:txBody>
      </p:sp>
      <p:sp>
        <p:nvSpPr>
          <p:cNvPr id="8" name="Rectangle 7"/>
          <p:cNvSpPr/>
          <p:nvPr/>
        </p:nvSpPr>
        <p:spPr>
          <a:xfrm>
            <a:off x="3748002" y="1883362"/>
            <a:ext cx="1175458" cy="151293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000" dirty="0" smtClean="0">
                <a:solidFill>
                  <a:srgbClr val="FFFF00"/>
                </a:solidFill>
              </a:rPr>
              <a:t>A</a:t>
            </a:r>
            <a:r>
              <a:rPr lang="en-GB" sz="4000" dirty="0" smtClean="0"/>
              <a:t>GA</a:t>
            </a:r>
          </a:p>
          <a:p>
            <a:pPr algn="ctr"/>
            <a:r>
              <a:rPr lang="en-GB" sz="4000" dirty="0" err="1" smtClean="0"/>
              <a:t>Arg</a:t>
            </a:r>
            <a:endParaRPr lang="en-GB" sz="4000" dirty="0"/>
          </a:p>
        </p:txBody>
      </p:sp>
      <p:sp>
        <p:nvSpPr>
          <p:cNvPr id="9" name="Rectangle 8"/>
          <p:cNvSpPr/>
          <p:nvPr/>
        </p:nvSpPr>
        <p:spPr>
          <a:xfrm>
            <a:off x="5075860" y="1892381"/>
            <a:ext cx="1175458" cy="151293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000" dirty="0" smtClean="0"/>
              <a:t>CCG</a:t>
            </a:r>
            <a:endParaRPr lang="en-GB" sz="4000" dirty="0"/>
          </a:p>
          <a:p>
            <a:pPr algn="ctr"/>
            <a:r>
              <a:rPr lang="en-GB" sz="4000" dirty="0" smtClean="0"/>
              <a:t>Pro</a:t>
            </a:r>
            <a:endParaRPr lang="en-GB" sz="4000" dirty="0"/>
          </a:p>
        </p:txBody>
      </p:sp>
      <p:sp>
        <p:nvSpPr>
          <p:cNvPr id="10" name="Rectangle 9"/>
          <p:cNvSpPr/>
          <p:nvPr/>
        </p:nvSpPr>
        <p:spPr>
          <a:xfrm>
            <a:off x="6403718" y="1892381"/>
            <a:ext cx="1175458" cy="15129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000" dirty="0" smtClean="0"/>
              <a:t>TCC</a:t>
            </a:r>
          </a:p>
          <a:p>
            <a:pPr algn="ctr"/>
            <a:r>
              <a:rPr lang="en-GB" sz="4000" dirty="0" err="1" smtClean="0"/>
              <a:t>Ser</a:t>
            </a:r>
            <a:endParaRPr lang="en-GB" sz="4000" dirty="0"/>
          </a:p>
        </p:txBody>
      </p:sp>
      <p:sp>
        <p:nvSpPr>
          <p:cNvPr id="11" name="Rectangle 10"/>
          <p:cNvSpPr/>
          <p:nvPr/>
        </p:nvSpPr>
        <p:spPr>
          <a:xfrm>
            <a:off x="7710061" y="1892381"/>
            <a:ext cx="1175458" cy="15129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000" dirty="0" smtClean="0"/>
              <a:t>TGA</a:t>
            </a:r>
          </a:p>
          <a:p>
            <a:pPr algn="ctr"/>
            <a:r>
              <a:rPr lang="en-GB" sz="4000" dirty="0" smtClean="0"/>
              <a:t>*</a:t>
            </a:r>
            <a:endParaRPr lang="en-GB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1043608" y="134978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Normal sequence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1092286" y="4724375"/>
            <a:ext cx="1175458" cy="1512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000" dirty="0" smtClean="0"/>
              <a:t>ATG</a:t>
            </a:r>
          </a:p>
          <a:p>
            <a:pPr algn="ctr"/>
            <a:r>
              <a:rPr lang="en-GB" sz="4000" dirty="0" smtClean="0"/>
              <a:t>Met</a:t>
            </a:r>
            <a:endParaRPr lang="en-GB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21966" y="4724375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DNA sequence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-36512" y="55172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Protein sequence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2420144" y="4724374"/>
            <a:ext cx="1175458" cy="15129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000" dirty="0" smtClean="0"/>
              <a:t>GGA</a:t>
            </a:r>
          </a:p>
          <a:p>
            <a:pPr algn="ctr"/>
            <a:r>
              <a:rPr lang="en-GB" sz="4400" dirty="0" err="1" smtClean="0"/>
              <a:t>Gly</a:t>
            </a:r>
            <a:endParaRPr lang="en-GB" sz="4400" dirty="0"/>
          </a:p>
        </p:txBody>
      </p:sp>
      <p:sp>
        <p:nvSpPr>
          <p:cNvPr id="17" name="Rectangle 16"/>
          <p:cNvSpPr/>
          <p:nvPr/>
        </p:nvSpPr>
        <p:spPr>
          <a:xfrm>
            <a:off x="3748002" y="4724375"/>
            <a:ext cx="1175458" cy="15129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000" dirty="0" smtClean="0"/>
              <a:t>GAC</a:t>
            </a:r>
          </a:p>
          <a:p>
            <a:pPr algn="ctr"/>
            <a:r>
              <a:rPr lang="en-GB" sz="4000" dirty="0" smtClean="0"/>
              <a:t>Asp</a:t>
            </a:r>
            <a:endParaRPr lang="en-GB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1043608" y="4190800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Mutated sequence 	</a:t>
            </a:r>
            <a:r>
              <a:rPr lang="en-GB" dirty="0"/>
              <a:t> </a:t>
            </a:r>
            <a:r>
              <a:rPr lang="en-GB" dirty="0" smtClean="0"/>
              <a:t>                 c.7delT</a:t>
            </a:r>
            <a:endParaRPr lang="en-GB" dirty="0"/>
          </a:p>
        </p:txBody>
      </p:sp>
      <p:sp>
        <p:nvSpPr>
          <p:cNvPr id="19" name="Rectangle 18"/>
          <p:cNvSpPr/>
          <p:nvPr/>
        </p:nvSpPr>
        <p:spPr>
          <a:xfrm>
            <a:off x="5091118" y="4738225"/>
            <a:ext cx="1175458" cy="151293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000" dirty="0" smtClean="0"/>
              <a:t>CGT</a:t>
            </a:r>
            <a:endParaRPr lang="en-GB" sz="4000" dirty="0"/>
          </a:p>
          <a:p>
            <a:pPr algn="ctr"/>
            <a:r>
              <a:rPr lang="en-GB" sz="4000" dirty="0" err="1" smtClean="0"/>
              <a:t>Arg</a:t>
            </a:r>
            <a:endParaRPr lang="en-GB" sz="4000" dirty="0"/>
          </a:p>
        </p:txBody>
      </p:sp>
      <p:sp>
        <p:nvSpPr>
          <p:cNvPr id="20" name="Rectangle 19"/>
          <p:cNvSpPr/>
          <p:nvPr/>
        </p:nvSpPr>
        <p:spPr>
          <a:xfrm>
            <a:off x="6403718" y="4742450"/>
            <a:ext cx="1175458" cy="151293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4000" dirty="0" smtClean="0"/>
              <a:t>CCT</a:t>
            </a:r>
          </a:p>
          <a:p>
            <a:pPr algn="ctr"/>
            <a:r>
              <a:rPr lang="en-GB" sz="4000" dirty="0" smtClean="0"/>
              <a:t>Pro</a:t>
            </a:r>
            <a:endParaRPr lang="en-GB" sz="4000" dirty="0"/>
          </a:p>
        </p:txBody>
      </p:sp>
      <p:sp>
        <p:nvSpPr>
          <p:cNvPr id="21" name="Rectangle 20"/>
          <p:cNvSpPr/>
          <p:nvPr/>
        </p:nvSpPr>
        <p:spPr>
          <a:xfrm>
            <a:off x="7710061" y="4760763"/>
            <a:ext cx="1175458" cy="15129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4000" dirty="0" smtClean="0"/>
              <a:t>GA…</a:t>
            </a:r>
          </a:p>
          <a:p>
            <a:pPr algn="ctr"/>
            <a:r>
              <a:rPr lang="en-GB" sz="4000" dirty="0" smtClean="0"/>
              <a:t>…..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572000" y="413683"/>
            <a:ext cx="4377470" cy="93610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Scrambled reading frame = likely to be pathogenic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09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Splice site</a:t>
            </a:r>
            <a:endParaRPr lang="en-GB" dirty="0"/>
          </a:p>
        </p:txBody>
      </p:sp>
      <p:pic>
        <p:nvPicPr>
          <p:cNvPr id="2050" name="Picture 2" descr="b5-a-4.gif (3226 byte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22358"/>
            <a:ext cx="6604944" cy="125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3776" y="1412776"/>
            <a:ext cx="7200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Splicing is all about recognition of sequence motifs by the spliceosome: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Variants in the consensus splice site can lead to exon skipping or incorporation of </a:t>
            </a:r>
            <a:r>
              <a:rPr lang="en-GB" sz="2400" dirty="0" err="1" smtClean="0"/>
              <a:t>intronic</a:t>
            </a:r>
            <a:r>
              <a:rPr lang="en-GB" sz="2400" dirty="0" smtClean="0"/>
              <a:t> sequence into the mRNA transcript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Cryptic splice sites can also be activated</a:t>
            </a:r>
            <a:endParaRPr lang="en-GB" sz="2400" dirty="0"/>
          </a:p>
        </p:txBody>
      </p:sp>
      <p:sp>
        <p:nvSpPr>
          <p:cNvPr id="3" name="Rounded Rectangle 2"/>
          <p:cNvSpPr/>
          <p:nvPr/>
        </p:nvSpPr>
        <p:spPr>
          <a:xfrm>
            <a:off x="6012160" y="332656"/>
            <a:ext cx="2736304" cy="100811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Affects splicing = likely to be pathogenic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400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/>
              <a:t>Background</a:t>
            </a:r>
          </a:p>
          <a:p>
            <a:pPr lvl="1"/>
            <a:r>
              <a:rPr lang="en-GB" dirty="0" smtClean="0"/>
              <a:t>Whole genome sequencing in context of clinical testing</a:t>
            </a:r>
          </a:p>
          <a:p>
            <a:r>
              <a:rPr lang="en-GB" dirty="0" smtClean="0"/>
              <a:t>What we detect</a:t>
            </a:r>
          </a:p>
          <a:p>
            <a:r>
              <a:rPr lang="en-GB" dirty="0" smtClean="0"/>
              <a:t>Variant </a:t>
            </a:r>
            <a:r>
              <a:rPr lang="en-GB" dirty="0"/>
              <a:t>classification systems and guidelines</a:t>
            </a:r>
          </a:p>
          <a:p>
            <a:pPr lvl="1"/>
            <a:r>
              <a:rPr lang="en-GB" dirty="0"/>
              <a:t>ACGS</a:t>
            </a:r>
          </a:p>
          <a:p>
            <a:pPr lvl="1"/>
            <a:r>
              <a:rPr lang="en-GB" dirty="0" smtClean="0"/>
              <a:t>ACMG</a:t>
            </a:r>
          </a:p>
          <a:p>
            <a:r>
              <a:rPr lang="en-GB" dirty="0" smtClean="0"/>
              <a:t>Terminology</a:t>
            </a:r>
          </a:p>
          <a:p>
            <a:r>
              <a:rPr lang="en-GB" dirty="0" smtClean="0"/>
              <a:t>Functional effects</a:t>
            </a:r>
          </a:p>
          <a:p>
            <a:pPr lvl="1"/>
            <a:r>
              <a:rPr lang="en-GB" dirty="0" smtClean="0"/>
              <a:t>What significance do these variants have?</a:t>
            </a:r>
          </a:p>
          <a:p>
            <a:r>
              <a:rPr lang="en-GB" dirty="0" smtClean="0"/>
              <a:t>Evidence we can use to interpret variants</a:t>
            </a:r>
          </a:p>
          <a:p>
            <a:pPr lvl="1"/>
            <a:r>
              <a:rPr lang="en-GB" dirty="0" smtClean="0"/>
              <a:t>Effect on protein</a:t>
            </a:r>
          </a:p>
          <a:p>
            <a:pPr lvl="1"/>
            <a:r>
              <a:rPr lang="en-GB" dirty="0" smtClean="0"/>
              <a:t>Splice </a:t>
            </a:r>
            <a:r>
              <a:rPr lang="en-GB" dirty="0"/>
              <a:t>site prediction </a:t>
            </a:r>
            <a:r>
              <a:rPr lang="en-GB" dirty="0" smtClean="0"/>
              <a:t>tools</a:t>
            </a:r>
          </a:p>
          <a:p>
            <a:pPr lvl="1"/>
            <a:r>
              <a:rPr lang="en-GB" dirty="0" smtClean="0"/>
              <a:t>Missense variants</a:t>
            </a:r>
          </a:p>
          <a:p>
            <a:pPr lvl="1"/>
            <a:r>
              <a:rPr lang="en-GB" dirty="0" smtClean="0"/>
              <a:t>Databases</a:t>
            </a:r>
          </a:p>
          <a:p>
            <a:pPr lvl="1"/>
            <a:r>
              <a:rPr lang="en-GB" dirty="0" smtClean="0"/>
              <a:t>Frequency</a:t>
            </a:r>
          </a:p>
          <a:p>
            <a:pPr lvl="1"/>
            <a:r>
              <a:rPr lang="en-GB" dirty="0" smtClean="0"/>
              <a:t>Functional assays</a:t>
            </a:r>
          </a:p>
          <a:p>
            <a:pPr lvl="1"/>
            <a:r>
              <a:rPr lang="en-GB" dirty="0" smtClean="0"/>
              <a:t>Segregation</a:t>
            </a:r>
          </a:p>
          <a:p>
            <a:r>
              <a:rPr lang="en-GB" dirty="0" smtClean="0"/>
              <a:t>Variant confirmation and validation</a:t>
            </a:r>
          </a:p>
          <a:p>
            <a:pPr lvl="1"/>
            <a:r>
              <a:rPr lang="en-GB" dirty="0" smtClean="0"/>
              <a:t>What it means to be ‘diagnostic’</a:t>
            </a:r>
          </a:p>
        </p:txBody>
      </p:sp>
    </p:spTree>
    <p:extLst>
      <p:ext uri="{BB962C8B-B14F-4D97-AF65-F5344CB8AC3E}">
        <p14:creationId xmlns:p14="http://schemas.microsoft.com/office/powerpoint/2010/main" val="12435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Splice site prediction software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3" t="21995" r="15778" b="17718"/>
          <a:stretch/>
        </p:blipFill>
        <p:spPr bwMode="auto">
          <a:xfrm>
            <a:off x="971600" y="1268760"/>
            <a:ext cx="7192485" cy="539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17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Subtle effects on protein - missense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Substituting one amino acid for another</a:t>
            </a:r>
          </a:p>
          <a:p>
            <a:r>
              <a:rPr lang="en-GB" dirty="0" smtClean="0"/>
              <a:t>Can affect functional part of protein</a:t>
            </a:r>
          </a:p>
          <a:p>
            <a:r>
              <a:rPr lang="en-GB" dirty="0" smtClean="0"/>
              <a:t>Adding or removing cysteine alters potential for forming disulphide bridges</a:t>
            </a:r>
          </a:p>
          <a:p>
            <a:r>
              <a:rPr lang="en-GB" dirty="0" smtClean="0"/>
              <a:t>Grantham distance: a measure of physiochemical difference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6012160" y="5373216"/>
            <a:ext cx="3024336" cy="11521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Large physiochemical difference = more likely to be pathogenic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016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en-GB" dirty="0" smtClean="0"/>
              <a:t>Amino acid properties</a:t>
            </a:r>
            <a:endParaRPr lang="en-GB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24744"/>
            <a:ext cx="6135761" cy="5631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074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Grantham distance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6" t="33953" r="30217" b="30266"/>
          <a:stretch/>
        </p:blipFill>
        <p:spPr bwMode="auto">
          <a:xfrm>
            <a:off x="1259632" y="1340768"/>
            <a:ext cx="6903888" cy="532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11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Multiple sequence alignments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" t="56468" r="13498" b="7403"/>
          <a:stretch/>
        </p:blipFill>
        <p:spPr bwMode="auto">
          <a:xfrm>
            <a:off x="467544" y="1340768"/>
            <a:ext cx="8466152" cy="286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4365104"/>
            <a:ext cx="8229600" cy="1761059"/>
          </a:xfrm>
        </p:spPr>
        <p:txBody>
          <a:bodyPr>
            <a:normAutofit/>
          </a:bodyPr>
          <a:lstStyle/>
          <a:p>
            <a:r>
              <a:rPr lang="en-GB" dirty="0" smtClean="0"/>
              <a:t>Assessment of evolutionary conservation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11560" y="5143450"/>
            <a:ext cx="3024336" cy="93610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More conserved = more important for function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860032" y="5143450"/>
            <a:ext cx="3096344" cy="87783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Not conserved = less likely to be pathogenic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787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Protein </a:t>
            </a:r>
            <a:r>
              <a:rPr lang="en-GB" dirty="0"/>
              <a:t>domains/mutational </a:t>
            </a:r>
            <a:r>
              <a:rPr lang="en-GB" dirty="0" smtClean="0"/>
              <a:t>hotspots</a:t>
            </a:r>
            <a:endParaRPr lang="en-GB" dirty="0"/>
          </a:p>
        </p:txBody>
      </p:sp>
      <p:pic>
        <p:nvPicPr>
          <p:cNvPr id="3074" name="Picture 2" descr="http://clinicalgate.com/wp-content/uploads/2015/05/B9781416061892000573_f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32856"/>
            <a:ext cx="7095486" cy="339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85686" y="1556792"/>
            <a:ext cx="2296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CFTR protein structure</a:t>
            </a:r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>
            <a:off x="2411760" y="5661248"/>
            <a:ext cx="3888432" cy="93610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 important protein domain = more likely to be pathogenic </a:t>
            </a:r>
          </a:p>
        </p:txBody>
      </p:sp>
    </p:spTree>
    <p:extLst>
      <p:ext uri="{BB962C8B-B14F-4D97-AF65-F5344CB8AC3E}">
        <p14:creationId xmlns:p14="http://schemas.microsoft.com/office/powerpoint/2010/main" val="308681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Missense prediction tools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In silico prediction</a:t>
            </a:r>
          </a:p>
          <a:p>
            <a:r>
              <a:rPr lang="en-GB" dirty="0" smtClean="0"/>
              <a:t>SIFT – Sorting intolerant from tolerant</a:t>
            </a:r>
          </a:p>
          <a:p>
            <a:r>
              <a:rPr lang="en-GB" dirty="0" err="1" smtClean="0"/>
              <a:t>PolyPhen</a:t>
            </a:r>
            <a:endParaRPr lang="en-GB" dirty="0" smtClean="0"/>
          </a:p>
          <a:p>
            <a:r>
              <a:rPr lang="en-GB" dirty="0" err="1" smtClean="0"/>
              <a:t>AlignGVGD</a:t>
            </a:r>
            <a:endParaRPr lang="en-GB" dirty="0" smtClean="0"/>
          </a:p>
          <a:p>
            <a:r>
              <a:rPr lang="en-GB" dirty="0" err="1" smtClean="0"/>
              <a:t>MutationTaster</a:t>
            </a:r>
            <a:endParaRPr lang="en-GB" dirty="0" smtClean="0"/>
          </a:p>
          <a:p>
            <a:r>
              <a:rPr lang="en-GB" dirty="0" smtClean="0"/>
              <a:t>All are based upon physiochemical differences, position in the protein and multiple sequence alignments or a combination</a:t>
            </a:r>
          </a:p>
          <a:p>
            <a:r>
              <a:rPr lang="en-GB" dirty="0" smtClean="0"/>
              <a:t>Use with CAUTION</a:t>
            </a:r>
          </a:p>
          <a:p>
            <a:r>
              <a:rPr lang="en-GB" dirty="0" smtClean="0"/>
              <a:t>Never use in isolation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4716016" y="5301208"/>
            <a:ext cx="3888432" cy="93610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Very difficult to tell anything from missense prediction tools!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7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HBB c.20A&gt;T; p.Glu7Val</a:t>
            </a:r>
            <a:br>
              <a:rPr lang="en-GB" dirty="0" smtClean="0"/>
            </a:br>
            <a:r>
              <a:rPr lang="en-GB" dirty="0" err="1" smtClean="0"/>
              <a:t>HbS</a:t>
            </a:r>
            <a:r>
              <a:rPr lang="en-GB" dirty="0" smtClean="0"/>
              <a:t> Sickle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One example exemplifies why you must consider ALL THE DATA</a:t>
            </a:r>
          </a:p>
          <a:p>
            <a:r>
              <a:rPr lang="en-GB" dirty="0" smtClean="0"/>
              <a:t>Missense</a:t>
            </a:r>
          </a:p>
          <a:p>
            <a:r>
              <a:rPr lang="en-GB" dirty="0" smtClean="0"/>
              <a:t>4.85% in African population (</a:t>
            </a:r>
            <a:r>
              <a:rPr lang="en-GB" dirty="0" err="1" smtClean="0"/>
              <a:t>ExAC</a:t>
            </a:r>
            <a:r>
              <a:rPr lang="en-GB" dirty="0" smtClean="0"/>
              <a:t>)</a:t>
            </a:r>
            <a:endParaRPr lang="en-GB" dirty="0"/>
          </a:p>
          <a:p>
            <a:r>
              <a:rPr lang="en-GB" dirty="0"/>
              <a:t>Weakly conserved nucleotide (</a:t>
            </a:r>
            <a:r>
              <a:rPr lang="en-GB" dirty="0" err="1"/>
              <a:t>phyloP</a:t>
            </a:r>
            <a:r>
              <a:rPr lang="en-GB" dirty="0"/>
              <a:t>: 0.04 [-14.1;6.4])</a:t>
            </a:r>
          </a:p>
          <a:p>
            <a:r>
              <a:rPr lang="en-GB" dirty="0"/>
              <a:t>Moderately conserved amino acid (considering 20 species)</a:t>
            </a:r>
          </a:p>
          <a:p>
            <a:r>
              <a:rPr lang="en-GB" dirty="0"/>
              <a:t>Moderate physicochemical difference between </a:t>
            </a:r>
            <a:r>
              <a:rPr lang="en-GB" dirty="0" err="1"/>
              <a:t>Glu</a:t>
            </a:r>
            <a:r>
              <a:rPr lang="en-GB" dirty="0"/>
              <a:t> and Val (Grantham dist.: 121 [0-215])</a:t>
            </a:r>
          </a:p>
          <a:p>
            <a:r>
              <a:rPr lang="en-GB" dirty="0"/>
              <a:t>This variant is in protein domain: Globin, subset</a:t>
            </a:r>
          </a:p>
          <a:p>
            <a:r>
              <a:rPr lang="en-GB" dirty="0"/>
              <a:t>Align GVGD: C0 (GV: 164.97 - GD: 0.00)</a:t>
            </a:r>
          </a:p>
          <a:p>
            <a:r>
              <a:rPr lang="en-GB" dirty="0"/>
              <a:t>SIFT: Tolerated (score: 0.1, median: 2.21)</a:t>
            </a:r>
          </a:p>
          <a:p>
            <a:r>
              <a:rPr lang="en-GB" dirty="0" err="1"/>
              <a:t>MutationTaster</a:t>
            </a:r>
            <a:r>
              <a:rPr lang="en-GB" dirty="0"/>
              <a:t>: polymorphism (p-value: 1)</a:t>
            </a:r>
          </a:p>
        </p:txBody>
      </p:sp>
    </p:spTree>
    <p:extLst>
      <p:ext uri="{BB962C8B-B14F-4D97-AF65-F5344CB8AC3E}">
        <p14:creationId xmlns:p14="http://schemas.microsoft.com/office/powerpoint/2010/main" val="426896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Databases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Leiden Open Variation database LOVD</a:t>
            </a:r>
          </a:p>
          <a:p>
            <a:r>
              <a:rPr lang="en-GB" dirty="0" smtClean="0"/>
              <a:t>Human Gene Mutation Database HGMD</a:t>
            </a:r>
          </a:p>
          <a:p>
            <a:r>
              <a:rPr lang="en-GB" dirty="0" err="1" smtClean="0"/>
              <a:t>ClinVar</a:t>
            </a:r>
            <a:endParaRPr lang="en-GB" dirty="0" smtClean="0"/>
          </a:p>
          <a:p>
            <a:r>
              <a:rPr lang="en-GB" dirty="0" smtClean="0"/>
              <a:t>Online Mendelian Inheritance in Man OMIM</a:t>
            </a:r>
          </a:p>
          <a:p>
            <a:r>
              <a:rPr lang="en-GB" dirty="0" smtClean="0"/>
              <a:t>DECIPHER</a:t>
            </a:r>
          </a:p>
          <a:p>
            <a:r>
              <a:rPr lang="en-GB" dirty="0" smtClean="0"/>
              <a:t>Many smaller disease specific databases</a:t>
            </a:r>
          </a:p>
          <a:p>
            <a:r>
              <a:rPr lang="en-GB" dirty="0" smtClean="0"/>
              <a:t>Considerations</a:t>
            </a:r>
          </a:p>
          <a:p>
            <a:pPr lvl="1"/>
            <a:r>
              <a:rPr lang="en-GB" dirty="0" smtClean="0"/>
              <a:t>Is it curated/updated?</a:t>
            </a:r>
          </a:p>
          <a:p>
            <a:pPr lvl="1"/>
            <a:r>
              <a:rPr lang="en-GB" dirty="0" smtClean="0"/>
              <a:t>HGVS nomenclature and transcript</a:t>
            </a:r>
          </a:p>
          <a:p>
            <a:pPr lvl="1"/>
            <a:r>
              <a:rPr lang="en-GB" dirty="0" smtClean="0"/>
              <a:t>Validated data</a:t>
            </a:r>
          </a:p>
          <a:p>
            <a:pPr lvl="1"/>
            <a:r>
              <a:rPr lang="en-GB" dirty="0" smtClean="0"/>
              <a:t>Source and independence of the observations listed</a:t>
            </a:r>
          </a:p>
          <a:p>
            <a:pPr lvl="1"/>
            <a:r>
              <a:rPr lang="en-GB" dirty="0" smtClean="0"/>
              <a:t>Always reassess their data</a:t>
            </a:r>
          </a:p>
          <a:p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4932040" y="323925"/>
            <a:ext cx="3888432" cy="93610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Reported as pathogenic = more likely to be pathogenic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44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Variant frequency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Probably one of the most useful ways of assigning classes 1 and 2 (not pathogenic)</a:t>
            </a:r>
          </a:p>
          <a:p>
            <a:r>
              <a:rPr lang="en-GB" dirty="0" smtClean="0"/>
              <a:t>Consider the incidence of the disease vs variant frequency and inheritance</a:t>
            </a:r>
          </a:p>
          <a:p>
            <a:r>
              <a:rPr lang="en-GB" dirty="0" smtClean="0"/>
              <a:t>Several large databases that hold variant frequency data</a:t>
            </a:r>
          </a:p>
          <a:p>
            <a:pPr lvl="1"/>
            <a:r>
              <a:rPr lang="en-GB" dirty="0" err="1" smtClean="0"/>
              <a:t>ExAC</a:t>
            </a:r>
            <a:r>
              <a:rPr lang="en-GB" dirty="0" smtClean="0"/>
              <a:t> – Exome Aggregation consortium</a:t>
            </a:r>
          </a:p>
          <a:p>
            <a:pPr lvl="1"/>
            <a:r>
              <a:rPr lang="en-GB" dirty="0" err="1" smtClean="0"/>
              <a:t>dbSNP</a:t>
            </a:r>
            <a:endParaRPr lang="en-GB" dirty="0" smtClean="0"/>
          </a:p>
          <a:p>
            <a:pPr lvl="1"/>
            <a:r>
              <a:rPr lang="en-GB" dirty="0" smtClean="0"/>
              <a:t>EVS – Exome variant server</a:t>
            </a:r>
          </a:p>
          <a:p>
            <a:r>
              <a:rPr lang="en-GB" dirty="0" smtClean="0"/>
              <a:t>According to ACMG: &gt;5% </a:t>
            </a:r>
            <a:r>
              <a:rPr lang="en-GB" dirty="0" err="1" smtClean="0"/>
              <a:t>freq</a:t>
            </a:r>
            <a:r>
              <a:rPr lang="en-GB" dirty="0" smtClean="0"/>
              <a:t> is stand-alone support for classification as benign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5436096" y="404664"/>
            <a:ext cx="2736304" cy="8640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Higher frequency = less likely to be pathogenic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564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Genetics in diagnosis of disease has been very expensive</a:t>
            </a:r>
          </a:p>
          <a:p>
            <a:pPr lvl="1"/>
            <a:r>
              <a:rPr lang="en-GB" dirty="0" smtClean="0"/>
              <a:t>Pre 2012 £600 for one or two genes</a:t>
            </a:r>
          </a:p>
          <a:p>
            <a:pPr lvl="1"/>
            <a:r>
              <a:rPr lang="en-GB" dirty="0" smtClean="0"/>
              <a:t>Can now order a whole exome for about the same price</a:t>
            </a:r>
          </a:p>
          <a:p>
            <a:r>
              <a:rPr lang="en-GB" dirty="0" smtClean="0"/>
              <a:t>Genetic testing was only undertaken when the clinician was fairly sure of the diagnosis</a:t>
            </a:r>
          </a:p>
          <a:p>
            <a:r>
              <a:rPr lang="en-GB" dirty="0" smtClean="0"/>
              <a:t>Now we can sequence all the genes and relate to phenotype after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007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188640"/>
            <a:ext cx="6923112" cy="778098"/>
          </a:xfrm>
        </p:spPr>
        <p:txBody>
          <a:bodyPr/>
          <a:lstStyle/>
          <a:p>
            <a:r>
              <a:rPr lang="en-GB" dirty="0" smtClean="0"/>
              <a:t>Example: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5544616"/>
          </a:xfrm>
        </p:spPr>
        <p:txBody>
          <a:bodyPr>
            <a:normAutofit/>
          </a:bodyPr>
          <a:lstStyle/>
          <a:p>
            <a:r>
              <a:rPr lang="en-GB" dirty="0" smtClean="0"/>
              <a:t>You find a variant at 36% in the Latino population in </a:t>
            </a:r>
            <a:r>
              <a:rPr lang="en-GB" dirty="0" err="1" smtClean="0"/>
              <a:t>ExAC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What are your considerations?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5" t="37305" r="4062" b="24414"/>
          <a:stretch/>
        </p:blipFill>
        <p:spPr bwMode="auto">
          <a:xfrm>
            <a:off x="1557586" y="2060848"/>
            <a:ext cx="5544616" cy="346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545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Functional assays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Can be very useful in looking at the </a:t>
            </a:r>
            <a:r>
              <a:rPr lang="en-GB" i="1" dirty="0" smtClean="0"/>
              <a:t>in vivo </a:t>
            </a:r>
            <a:r>
              <a:rPr lang="en-GB" dirty="0" smtClean="0"/>
              <a:t>effect of a variant</a:t>
            </a:r>
          </a:p>
          <a:p>
            <a:r>
              <a:rPr lang="en-GB" dirty="0" smtClean="0"/>
              <a:t>Many metabolic enzymes have robust functional assays</a:t>
            </a:r>
          </a:p>
          <a:p>
            <a:pPr lvl="1"/>
            <a:r>
              <a:rPr lang="en-GB" dirty="0" smtClean="0"/>
              <a:t>Pyruvate kinase</a:t>
            </a:r>
          </a:p>
          <a:p>
            <a:r>
              <a:rPr lang="en-GB" dirty="0" smtClean="0"/>
              <a:t>mRNA sequencing very good at predicting effects of splicing variants</a:t>
            </a:r>
          </a:p>
          <a:p>
            <a:pPr lvl="1"/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5868144" y="476672"/>
            <a:ext cx="2520280" cy="79208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Effect seen functionally = more likely to be pathogenic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648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 find a PKLR class 3 missense in </a:t>
            </a:r>
            <a:r>
              <a:rPr lang="en-GB" i="1" dirty="0" smtClean="0"/>
              <a:t>trans </a:t>
            </a:r>
            <a:r>
              <a:rPr lang="en-GB" dirty="0" smtClean="0"/>
              <a:t>with a class 5 in a patient with haemolytic anaemia</a:t>
            </a:r>
          </a:p>
          <a:p>
            <a:r>
              <a:rPr lang="en-GB" dirty="0" smtClean="0"/>
              <a:t>PKLR activity can be assayed on a fresh EDTA sample</a:t>
            </a:r>
          </a:p>
          <a:p>
            <a:r>
              <a:rPr lang="en-GB" dirty="0" smtClean="0"/>
              <a:t>PKLR assay shows the patient to be deficient</a:t>
            </a:r>
          </a:p>
          <a:p>
            <a:r>
              <a:rPr lang="en-GB" dirty="0" smtClean="0"/>
              <a:t>This data can help to re-classify the class 3 variant as pathogenic</a:t>
            </a:r>
          </a:p>
        </p:txBody>
      </p:sp>
    </p:spTree>
    <p:extLst>
      <p:ext uri="{BB962C8B-B14F-4D97-AF65-F5344CB8AC3E}">
        <p14:creationId xmlns:p14="http://schemas.microsoft.com/office/powerpoint/2010/main" val="250770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6048672"/>
          </a:xfrm>
        </p:spPr>
        <p:txBody>
          <a:bodyPr/>
          <a:lstStyle/>
          <a:p>
            <a:r>
              <a:rPr lang="en-GB" dirty="0" smtClean="0"/>
              <a:t>Blood film: You are looking at the functional effect</a:t>
            </a:r>
            <a:endParaRPr lang="en-GB" dirty="0"/>
          </a:p>
        </p:txBody>
      </p:sp>
      <p:pic>
        <p:nvPicPr>
          <p:cNvPr id="2050" name="Picture 2" descr="K:\PND LAB\DEVELOPMENT\Red Cell Panel\Referral information\Joy\HE.Boy.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02650"/>
            <a:ext cx="7272808" cy="545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404664"/>
            <a:ext cx="8229600" cy="5904656"/>
          </a:xfrm>
        </p:spPr>
        <p:txBody>
          <a:bodyPr/>
          <a:lstStyle/>
          <a:p>
            <a:r>
              <a:rPr lang="en-GB" dirty="0" smtClean="0"/>
              <a:t>Mother:</a:t>
            </a:r>
          </a:p>
          <a:p>
            <a:pPr lvl="1"/>
            <a:r>
              <a:rPr lang="en-GB" sz="2400" dirty="0" smtClean="0"/>
              <a:t>Homozygous </a:t>
            </a:r>
            <a:r>
              <a:rPr lang="en-GB" sz="2400" i="1" dirty="0" smtClean="0"/>
              <a:t>SPTA1:</a:t>
            </a:r>
            <a:r>
              <a:rPr lang="en-GB" sz="2400" dirty="0" smtClean="0"/>
              <a:t> 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</a:rPr>
              <a:t>c.[5572C&gt;G; 6531-12C&gt;T]; p.[Leu1858Val;?] Low expression allele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098" name="Picture 2" descr="K:\PND LAB\DEVELOPMENT\Red Cell Panel\Referral information\Joy\HE.Mother.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060848"/>
            <a:ext cx="5940152" cy="445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75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404664"/>
            <a:ext cx="8229600" cy="5904656"/>
          </a:xfrm>
        </p:spPr>
        <p:txBody>
          <a:bodyPr/>
          <a:lstStyle/>
          <a:p>
            <a:r>
              <a:rPr lang="en-GB" dirty="0" smtClean="0"/>
              <a:t>Father:</a:t>
            </a:r>
          </a:p>
          <a:p>
            <a:pPr lvl="2"/>
            <a:r>
              <a:rPr lang="en-GB" dirty="0" smtClean="0"/>
              <a:t>Heterozygous </a:t>
            </a:r>
            <a:r>
              <a:rPr lang="en-GB" i="1" dirty="0" smtClean="0"/>
              <a:t>SPTA1:</a:t>
            </a:r>
            <a:r>
              <a:rPr lang="en-GB" dirty="0" smtClean="0"/>
              <a:t> 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c.83G&gt;A; p.Arg28His</a:t>
            </a:r>
          </a:p>
        </p:txBody>
      </p:sp>
      <p:pic>
        <p:nvPicPr>
          <p:cNvPr id="5122" name="Picture 2" descr="K:\PND LAB\DEVELOPMENT\Red Cell Panel\Referral information\Joy\HE.Father.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56792"/>
            <a:ext cx="6588224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66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Segregation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Is it in </a:t>
            </a:r>
            <a:r>
              <a:rPr lang="en-GB" i="1" dirty="0" smtClean="0"/>
              <a:t>cis/trans </a:t>
            </a:r>
            <a:r>
              <a:rPr lang="en-GB" dirty="0" smtClean="0"/>
              <a:t>with other variants in the patient?</a:t>
            </a:r>
          </a:p>
          <a:p>
            <a:r>
              <a:rPr lang="en-GB" dirty="0" smtClean="0"/>
              <a:t>Testing of other affected or unaffected family members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91"/>
          <a:stretch/>
        </p:blipFill>
        <p:spPr bwMode="auto">
          <a:xfrm>
            <a:off x="138080" y="3933056"/>
            <a:ext cx="8974954" cy="2293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3563888" y="404664"/>
            <a:ext cx="2592288" cy="108012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Segregates with disease in family = more likely to be pathogenic</a:t>
            </a:r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6660232" y="404664"/>
            <a:ext cx="2304256" cy="10801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Found in unaffected = less likely to be pathogenic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898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Diagnostic validation of results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does it mean to be ‘diagnostic’?</a:t>
            </a:r>
          </a:p>
          <a:p>
            <a:pPr lvl="1"/>
            <a:r>
              <a:rPr lang="en-GB" dirty="0" smtClean="0"/>
              <a:t>ISO15189 accreditation for quality standards</a:t>
            </a:r>
          </a:p>
          <a:p>
            <a:pPr lvl="1"/>
            <a:r>
              <a:rPr lang="en-GB" dirty="0" smtClean="0"/>
              <a:t>The cheese model</a:t>
            </a:r>
          </a:p>
          <a:p>
            <a:r>
              <a:rPr lang="en-GB" dirty="0" smtClean="0"/>
              <a:t>We confirm a variant by Sanger sequencing</a:t>
            </a:r>
          </a:p>
          <a:p>
            <a:r>
              <a:rPr lang="en-GB" dirty="0" smtClean="0"/>
              <a:t>Reassess pathogenicity in relation to phenotype</a:t>
            </a:r>
          </a:p>
          <a:p>
            <a:r>
              <a:rPr lang="en-GB" dirty="0" smtClean="0"/>
              <a:t>Report</a:t>
            </a: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377106"/>
            <a:ext cx="3856612" cy="2249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662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What should be included on the clinical report?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Results</a:t>
            </a:r>
          </a:p>
          <a:p>
            <a:pPr lvl="1"/>
            <a:r>
              <a:rPr lang="en-GB" dirty="0" smtClean="0"/>
              <a:t>HGVS nomenclature</a:t>
            </a:r>
          </a:p>
          <a:p>
            <a:pPr lvl="1"/>
            <a:r>
              <a:rPr lang="en-GB" dirty="0" smtClean="0"/>
              <a:t>Gene name, cDNA, protein</a:t>
            </a:r>
          </a:p>
          <a:p>
            <a:pPr lvl="1"/>
            <a:r>
              <a:rPr lang="en-GB" dirty="0" smtClean="0"/>
              <a:t>Disease</a:t>
            </a:r>
          </a:p>
          <a:p>
            <a:pPr lvl="1"/>
            <a:r>
              <a:rPr lang="en-GB" dirty="0" smtClean="0"/>
              <a:t>Inheritance</a:t>
            </a:r>
          </a:p>
          <a:p>
            <a:r>
              <a:rPr lang="en-GB" dirty="0" smtClean="0"/>
              <a:t>Interpretation</a:t>
            </a:r>
          </a:p>
          <a:p>
            <a:pPr lvl="1"/>
            <a:r>
              <a:rPr lang="en-GB" dirty="0" smtClean="0"/>
              <a:t>Evidence supporting variant classification</a:t>
            </a:r>
          </a:p>
          <a:p>
            <a:pPr lvl="1"/>
            <a:r>
              <a:rPr lang="en-GB" dirty="0" smtClean="0"/>
              <a:t>Does it explain the patient’s phenotype?</a:t>
            </a:r>
          </a:p>
          <a:p>
            <a:pPr lvl="1"/>
            <a:r>
              <a:rPr lang="en-GB" dirty="0" smtClean="0"/>
              <a:t>Supplementary testing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60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Report…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Methodology</a:t>
            </a:r>
          </a:p>
          <a:p>
            <a:pPr lvl="1"/>
            <a:r>
              <a:rPr lang="en-GB" dirty="0" smtClean="0"/>
              <a:t>Laboratory and analysis tools used</a:t>
            </a:r>
          </a:p>
          <a:p>
            <a:pPr lvl="1"/>
            <a:r>
              <a:rPr lang="en-GB" dirty="0" smtClean="0"/>
              <a:t>Limitations</a:t>
            </a:r>
          </a:p>
          <a:p>
            <a:r>
              <a:rPr lang="en-GB" dirty="0" smtClean="0"/>
              <a:t>Risk to offspring</a:t>
            </a:r>
          </a:p>
          <a:p>
            <a:r>
              <a:rPr lang="en-GB" dirty="0" smtClean="0"/>
              <a:t>Referral for genetic counselling</a:t>
            </a:r>
          </a:p>
          <a:p>
            <a:r>
              <a:rPr lang="en-GB" dirty="0" smtClean="0"/>
              <a:t>Incidental findings??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139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360" y="388231"/>
            <a:ext cx="8147248" cy="664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i="1" dirty="0" smtClean="0"/>
              <a:t>Example: Lynch syndrome testing pathway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641627" y="1162879"/>
            <a:ext cx="4434429" cy="753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/>
          </a:p>
          <a:p>
            <a:pPr algn="ctr"/>
            <a:r>
              <a:rPr lang="en-GB" dirty="0" smtClean="0"/>
              <a:t>Microsatellite </a:t>
            </a:r>
            <a:r>
              <a:rPr lang="en-GB" dirty="0"/>
              <a:t>instability testing in tumour DNA</a:t>
            </a:r>
          </a:p>
          <a:p>
            <a:pPr algn="ctr"/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731288" y="2276872"/>
            <a:ext cx="4255107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Immunohistochemistry </a:t>
            </a:r>
            <a:r>
              <a:rPr lang="en-GB" dirty="0"/>
              <a:t>for loss of mismatch repair </a:t>
            </a:r>
            <a:r>
              <a:rPr lang="en-GB" dirty="0" smtClean="0"/>
              <a:t>proteins</a:t>
            </a:r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1418681" y="3645024"/>
            <a:ext cx="288032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BRAF </a:t>
            </a:r>
            <a:r>
              <a:rPr lang="en-GB" dirty="0" smtClean="0"/>
              <a:t>p.Val600Glu</a:t>
            </a:r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>
            <a:off x="914625" y="4653136"/>
            <a:ext cx="3888432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MLH1 promoter methylation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14625" y="5661248"/>
            <a:ext cx="3888432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Germline </a:t>
            </a:r>
            <a:r>
              <a:rPr lang="en-GB" dirty="0"/>
              <a:t>DNA testing MLH1, MSH2, </a:t>
            </a:r>
            <a:r>
              <a:rPr lang="en-GB" dirty="0" smtClean="0"/>
              <a:t>MSH6, PMS2</a:t>
            </a:r>
            <a:endParaRPr lang="en-GB" dirty="0"/>
          </a:p>
        </p:txBody>
      </p:sp>
      <p:sp>
        <p:nvSpPr>
          <p:cNvPr id="10" name="Down Arrow 9"/>
          <p:cNvSpPr/>
          <p:nvPr/>
        </p:nvSpPr>
        <p:spPr>
          <a:xfrm>
            <a:off x="2627784" y="1916832"/>
            <a:ext cx="288032" cy="36004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own Arrow 10"/>
          <p:cNvSpPr/>
          <p:nvPr/>
        </p:nvSpPr>
        <p:spPr>
          <a:xfrm>
            <a:off x="2640187" y="3212976"/>
            <a:ext cx="288032" cy="36004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Down Arrow 11"/>
          <p:cNvSpPr/>
          <p:nvPr/>
        </p:nvSpPr>
        <p:spPr>
          <a:xfrm>
            <a:off x="2648571" y="4293096"/>
            <a:ext cx="288032" cy="36004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Down Arrow 12"/>
          <p:cNvSpPr/>
          <p:nvPr/>
        </p:nvSpPr>
        <p:spPr>
          <a:xfrm>
            <a:off x="2656955" y="5243387"/>
            <a:ext cx="288032" cy="36004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http://www.lynchscreening.net/wp-content/uploads/2012/04/MSIrev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9" b="18235"/>
          <a:stretch/>
        </p:blipFill>
        <p:spPr bwMode="auto">
          <a:xfrm>
            <a:off x="5868144" y="904780"/>
            <a:ext cx="2592288" cy="127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419872" y="191683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If high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396538" y="3224809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If loss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3419872" y="4231784"/>
            <a:ext cx="116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If negative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3419872" y="5267526"/>
            <a:ext cx="116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If negative</a:t>
            </a:r>
            <a:endParaRPr lang="en-GB" dirty="0"/>
          </a:p>
        </p:txBody>
      </p:sp>
      <p:pic>
        <p:nvPicPr>
          <p:cNvPr id="1030" name="Picture 6" descr="http://www.spandidos-publications.com/article_images/or/28/5/OR-28-05-1537-g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194800"/>
            <a:ext cx="1933264" cy="103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RAF V600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443636"/>
            <a:ext cx="2088232" cy="85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56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Incidental findings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Much debate on if we should report pathogenic variants that are not associated with the condition that the patient has been referred for</a:t>
            </a:r>
          </a:p>
          <a:p>
            <a:pPr lvl="1"/>
            <a:r>
              <a:rPr lang="en-GB" dirty="0" err="1" smtClean="0"/>
              <a:t>Eg</a:t>
            </a:r>
            <a:r>
              <a:rPr lang="en-GB" dirty="0" smtClean="0"/>
              <a:t> Cystic Fibrosis carrier status</a:t>
            </a:r>
          </a:p>
          <a:p>
            <a:pPr lvl="1"/>
            <a:r>
              <a:rPr lang="en-GB" dirty="0" err="1" smtClean="0"/>
              <a:t>Eg</a:t>
            </a:r>
            <a:r>
              <a:rPr lang="en-GB" dirty="0" smtClean="0"/>
              <a:t> Late onset dominant disorders such as BRCA</a:t>
            </a:r>
          </a:p>
          <a:p>
            <a:r>
              <a:rPr lang="en-GB" dirty="0" smtClean="0"/>
              <a:t>For 100k the patient will decide at consent</a:t>
            </a:r>
          </a:p>
        </p:txBody>
      </p:sp>
    </p:spTree>
    <p:extLst>
      <p:ext uri="{BB962C8B-B14F-4D97-AF65-F5344CB8AC3E}">
        <p14:creationId xmlns:p14="http://schemas.microsoft.com/office/powerpoint/2010/main" val="195156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Hereditary spastic paraplegia referral</a:t>
            </a:r>
            <a:endParaRPr lang="en-GB" dirty="0"/>
          </a:p>
          <a:p>
            <a:r>
              <a:rPr lang="en-GB" dirty="0" smtClean="0"/>
              <a:t>Heterozygous </a:t>
            </a:r>
            <a:r>
              <a:rPr lang="en-GB" i="1" dirty="0"/>
              <a:t>REEP1 </a:t>
            </a:r>
            <a:r>
              <a:rPr lang="en-GB" dirty="0"/>
              <a:t>variant c.471del p.(Thr158fs</a:t>
            </a:r>
            <a:r>
              <a:rPr lang="en-GB" dirty="0" smtClean="0"/>
              <a:t>)</a:t>
            </a:r>
          </a:p>
          <a:p>
            <a:r>
              <a:rPr lang="en-GB" dirty="0" smtClean="0"/>
              <a:t>What questions will you ask?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774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/>
          <a:lstStyle/>
          <a:p>
            <a:r>
              <a:rPr lang="en-GB" dirty="0" smtClean="0"/>
              <a:t>Is this gene known to be associated with the condition?</a:t>
            </a:r>
          </a:p>
          <a:p>
            <a:pPr lvl="1"/>
            <a:r>
              <a:rPr lang="en-GB" dirty="0" smtClean="0"/>
              <a:t>Yes</a:t>
            </a:r>
          </a:p>
          <a:p>
            <a:r>
              <a:rPr lang="en-GB" dirty="0" smtClean="0"/>
              <a:t>Mode of inheritance?</a:t>
            </a:r>
          </a:p>
          <a:p>
            <a:pPr lvl="1"/>
            <a:r>
              <a:rPr lang="en-GB" dirty="0" smtClean="0"/>
              <a:t>Autosomal dominant</a:t>
            </a:r>
          </a:p>
          <a:p>
            <a:r>
              <a:rPr lang="en-GB" dirty="0" smtClean="0"/>
              <a:t>How big is the gene?</a:t>
            </a:r>
          </a:p>
          <a:p>
            <a:pPr lvl="1"/>
            <a:r>
              <a:rPr lang="en-GB" dirty="0" smtClean="0"/>
              <a:t>7 exons </a:t>
            </a:r>
          </a:p>
          <a:p>
            <a:r>
              <a:rPr lang="en-GB" dirty="0" smtClean="0"/>
              <a:t>Where does the variant lie in the gene</a:t>
            </a:r>
          </a:p>
          <a:p>
            <a:pPr lvl="1"/>
            <a:r>
              <a:rPr lang="en-GB" dirty="0" smtClean="0"/>
              <a:t>Penultimate exon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9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Whole genome sequencing (WGS)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Only ~1 % of the genome codes for proteins</a:t>
            </a:r>
          </a:p>
          <a:p>
            <a:r>
              <a:rPr lang="en-GB" dirty="0" smtClean="0"/>
              <a:t>Many other functional elements</a:t>
            </a:r>
          </a:p>
          <a:p>
            <a:r>
              <a:rPr lang="en-GB" dirty="0" smtClean="0"/>
              <a:t>Numbers of variants expected from 1 genome:</a:t>
            </a:r>
          </a:p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801025"/>
              </p:ext>
            </p:extLst>
          </p:nvPr>
        </p:nvGraphicFramePr>
        <p:xfrm>
          <a:off x="1187624" y="3429000"/>
          <a:ext cx="60960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Type</a:t>
                      </a:r>
                      <a:r>
                        <a:rPr lang="en-GB" baseline="0" dirty="0" smtClean="0"/>
                        <a:t> of variant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Average</a:t>
                      </a:r>
                      <a:r>
                        <a:rPr lang="en-GB" baseline="0" dirty="0" smtClean="0"/>
                        <a:t> number in European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Average number in African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SNP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3.53 million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4.31 million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Indel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546k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625k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Large deletion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939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1.1k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CNV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157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170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Non-synonymous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10.2k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12.2k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Synonymous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11.2k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13.8k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Intronic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1.68 million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2.06</a:t>
                      </a:r>
                      <a:r>
                        <a:rPr lang="en-GB" baseline="0" dirty="0" smtClean="0"/>
                        <a:t> million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80312" y="6201598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Data from 1000 genomes project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53459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604" y="188640"/>
            <a:ext cx="8229600" cy="2106488"/>
          </a:xfrm>
        </p:spPr>
        <p:txBody>
          <a:bodyPr>
            <a:normAutofit/>
          </a:bodyPr>
          <a:lstStyle/>
          <a:p>
            <a:r>
              <a:rPr lang="en-GB" dirty="0" smtClean="0"/>
              <a:t>Out of all these variants…which ones cause disease???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47564" y="4797152"/>
            <a:ext cx="7632848" cy="1575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dirty="0" smtClean="0"/>
              <a:t>We must name them systematically (HGVS)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dirty="0" smtClean="0"/>
              <a:t>We must classify them using a standard evidence based approach</a:t>
            </a:r>
            <a:endParaRPr lang="en-GB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610" y="2081160"/>
            <a:ext cx="3502755" cy="2686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303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HGVS nomenclature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Must be called against a reference sequence </a:t>
            </a:r>
          </a:p>
          <a:p>
            <a:pPr lvl="1"/>
            <a:r>
              <a:rPr lang="en-GB" dirty="0" err="1" smtClean="0"/>
              <a:t>RefSeq</a:t>
            </a:r>
            <a:endParaRPr lang="en-GB" dirty="0" smtClean="0"/>
          </a:p>
          <a:p>
            <a:pPr lvl="1"/>
            <a:r>
              <a:rPr lang="en-GB" dirty="0" smtClean="0"/>
              <a:t>LRG – Locus Reference Genomic</a:t>
            </a:r>
          </a:p>
          <a:p>
            <a:pPr lvl="1"/>
            <a:r>
              <a:rPr lang="en-GB" dirty="0" smtClean="0"/>
              <a:t>Genome build</a:t>
            </a:r>
          </a:p>
          <a:p>
            <a:r>
              <a:rPr lang="en-GB" dirty="0" smtClean="0"/>
              <a:t>g. is for genomic locations c. is for coding DNA sequence</a:t>
            </a:r>
          </a:p>
          <a:p>
            <a:r>
              <a:rPr lang="en-GB" dirty="0" smtClean="0"/>
              <a:t>p. is for protein</a:t>
            </a:r>
          </a:p>
          <a:p>
            <a:r>
              <a:rPr lang="en-GB" dirty="0" smtClean="0"/>
              <a:t>m. is for mitochondrial DNA</a:t>
            </a:r>
          </a:p>
          <a:p>
            <a:r>
              <a:rPr lang="en-GB" dirty="0" smtClean="0"/>
              <a:t>Coding nomenclature is where c.1 is the first base of the translation initiation codon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218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10" r="2257" b="3830"/>
          <a:stretch/>
        </p:blipFill>
        <p:spPr bwMode="auto">
          <a:xfrm>
            <a:off x="107504" y="1321972"/>
            <a:ext cx="8892480" cy="5506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15816" y="332655"/>
            <a:ext cx="26699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latin typeface="+mj-lt"/>
                <a:ea typeface="+mj-ea"/>
                <a:cs typeface="+mj-cs"/>
              </a:rPr>
              <a:t>Transcripts</a:t>
            </a:r>
          </a:p>
        </p:txBody>
      </p:sp>
    </p:spTree>
    <p:extLst>
      <p:ext uri="{BB962C8B-B14F-4D97-AF65-F5344CB8AC3E}">
        <p14:creationId xmlns:p14="http://schemas.microsoft.com/office/powerpoint/2010/main" val="368411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 – 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UK</a:t>
            </a:r>
            <a:r>
              <a:rPr lang="en-GB" dirty="0" smtClean="0"/>
              <a:t> &amp; 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US</a:t>
            </a:r>
            <a:r>
              <a:rPr lang="en-GB" dirty="0" smtClean="0"/>
              <a:t> system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5478705"/>
              </p:ext>
            </p:extLst>
          </p:nvPr>
        </p:nvGraphicFramePr>
        <p:xfrm>
          <a:off x="457200" y="1600200"/>
          <a:ext cx="8229600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808312"/>
                <a:gridCol w="3826768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Class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Description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Report</a:t>
                      </a:r>
                      <a:r>
                        <a:rPr lang="en-GB" baseline="0" dirty="0" smtClean="0"/>
                        <a:t> wording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Clearly not pathogenic</a:t>
                      </a:r>
                    </a:p>
                    <a:p>
                      <a:r>
                        <a:rPr lang="en-GB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Benign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Not reported</a:t>
                      </a:r>
                    </a:p>
                    <a:p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Unlikely to be pathogenic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Likely</a:t>
                      </a:r>
                      <a:r>
                        <a:rPr lang="en-GB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benign</a:t>
                      </a:r>
                      <a:endParaRPr lang="en-GB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Diagnosis not confirmed</a:t>
                      </a:r>
                    </a:p>
                    <a:p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Uncertain significance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Diagnosis not confirmed or excluded</a:t>
                      </a:r>
                    </a:p>
                    <a:p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Likely</a:t>
                      </a:r>
                      <a:r>
                        <a:rPr lang="en-GB" baseline="0" dirty="0" smtClean="0"/>
                        <a:t> to be pathogenic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aseline="0" dirty="0" smtClean="0"/>
                        <a:t>Consistent with diagnosis</a:t>
                      </a:r>
                    </a:p>
                    <a:p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Certainly pathogenic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aseline="0" dirty="0" smtClean="0"/>
                        <a:t>Confirms diagnosis</a:t>
                      </a:r>
                    </a:p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416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1563</Words>
  <Application>Microsoft Office PowerPoint</Application>
  <PresentationFormat>On-screen Show (4:3)</PresentationFormat>
  <Paragraphs>374</Paragraphs>
  <Slides>42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Best-practice guidelines for reporting diagnostic NGS variants</vt:lpstr>
      <vt:lpstr>Overview:</vt:lpstr>
      <vt:lpstr>Context</vt:lpstr>
      <vt:lpstr>PowerPoint Presentation</vt:lpstr>
      <vt:lpstr>Whole genome sequencing (WGS)</vt:lpstr>
      <vt:lpstr>Out of all these variants…which ones cause disease???</vt:lpstr>
      <vt:lpstr>HGVS nomenclature</vt:lpstr>
      <vt:lpstr>PowerPoint Presentation</vt:lpstr>
      <vt:lpstr>Classification – UK &amp; US system</vt:lpstr>
      <vt:lpstr>Terms used to describe sequence variants</vt:lpstr>
      <vt:lpstr>Key considerations</vt:lpstr>
      <vt:lpstr>Evidence base for classification</vt:lpstr>
      <vt:lpstr>PowerPoint Presentation</vt:lpstr>
      <vt:lpstr>What effect does the variant have?</vt:lpstr>
      <vt:lpstr>Types of variant that will severely affect the protein …there are always exceptions</vt:lpstr>
      <vt:lpstr>Nonsense</vt:lpstr>
      <vt:lpstr>Exception to the rule…</vt:lpstr>
      <vt:lpstr>Frameshift</vt:lpstr>
      <vt:lpstr>Splice site</vt:lpstr>
      <vt:lpstr>Splice site prediction software</vt:lpstr>
      <vt:lpstr>Subtle effects on protein - missense</vt:lpstr>
      <vt:lpstr>Amino acid properties</vt:lpstr>
      <vt:lpstr>Grantham distance</vt:lpstr>
      <vt:lpstr>Multiple sequence alignments</vt:lpstr>
      <vt:lpstr>Protein domains/mutational hotspots</vt:lpstr>
      <vt:lpstr>Missense prediction tools</vt:lpstr>
      <vt:lpstr>HBB c.20A&gt;T; p.Glu7Val HbS Sickle</vt:lpstr>
      <vt:lpstr>Databases</vt:lpstr>
      <vt:lpstr>Variant frequency</vt:lpstr>
      <vt:lpstr>Example:</vt:lpstr>
      <vt:lpstr>Functional assays</vt:lpstr>
      <vt:lpstr>Example:</vt:lpstr>
      <vt:lpstr>PowerPoint Presentation</vt:lpstr>
      <vt:lpstr>PowerPoint Presentation</vt:lpstr>
      <vt:lpstr>PowerPoint Presentation</vt:lpstr>
      <vt:lpstr>Segregation</vt:lpstr>
      <vt:lpstr>Diagnostic validation of results</vt:lpstr>
      <vt:lpstr>What should be included on the clinical report?</vt:lpstr>
      <vt:lpstr>Report…</vt:lpstr>
      <vt:lpstr>Incidental findings</vt:lpstr>
      <vt:lpstr>Examples</vt:lpstr>
      <vt:lpstr>PowerPoint Presentation</vt:lpstr>
    </vt:vector>
  </TitlesOfParts>
  <Company>Kings College Hospital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DNA sequence variant interpretation and reporting</dc:title>
  <dc:creator>Smith, Frances</dc:creator>
  <cp:lastModifiedBy>Smith, Frances</cp:lastModifiedBy>
  <cp:revision>49</cp:revision>
  <dcterms:created xsi:type="dcterms:W3CDTF">2016-02-04T11:52:21Z</dcterms:created>
  <dcterms:modified xsi:type="dcterms:W3CDTF">2016-02-08T18:19:12Z</dcterms:modified>
</cp:coreProperties>
</file>